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9"/>
  </p:notesMasterIdLst>
  <p:sldIdLst>
    <p:sldId id="256" r:id="rId2"/>
    <p:sldId id="257" r:id="rId3"/>
    <p:sldId id="288" r:id="rId4"/>
    <p:sldId id="297" r:id="rId5"/>
    <p:sldId id="298" r:id="rId6"/>
    <p:sldId id="299" r:id="rId7"/>
    <p:sldId id="272" r:id="rId8"/>
    <p:sldId id="258" r:id="rId9"/>
    <p:sldId id="280" r:id="rId10"/>
    <p:sldId id="281" r:id="rId11"/>
    <p:sldId id="262" r:id="rId12"/>
    <p:sldId id="269" r:id="rId13"/>
    <p:sldId id="270" r:id="rId14"/>
    <p:sldId id="295" r:id="rId15"/>
    <p:sldId id="273" r:id="rId16"/>
    <p:sldId id="268" r:id="rId17"/>
    <p:sldId id="282" r:id="rId18"/>
    <p:sldId id="283" r:id="rId19"/>
    <p:sldId id="275" r:id="rId20"/>
    <p:sldId id="284" r:id="rId21"/>
    <p:sldId id="285" r:id="rId22"/>
    <p:sldId id="290" r:id="rId23"/>
    <p:sldId id="291" r:id="rId24"/>
    <p:sldId id="286" r:id="rId25"/>
    <p:sldId id="287" r:id="rId26"/>
    <p:sldId id="292" r:id="rId27"/>
    <p:sldId id="266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70707"/>
    <a:srgbClr val="CC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634" y="101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f4d7fa5b5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f4d7fa5b5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8747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f4d7fa5b5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f4d7fa5b5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17936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f4d7fa5b5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f4d7fa5b5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f4d7fa5b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f4d7fa5b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f4d7fa5b5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f4d7fa5b5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31654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f4d7fa5b5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f4d7fa5b5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0354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f4d7fa5b5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f4d7fa5b5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f4d7fa5b5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f4d7fa5b5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1193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f4d7fa5b5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f4d7fa5b5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6094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f4d7fa5b5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f4d7fa5b5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af4d7fa5b5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af4d7fa5b5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94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6850" y="490625"/>
            <a:ext cx="4970227" cy="4353525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404325" y="334350"/>
            <a:ext cx="3000000" cy="31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rgbClr val="CCCCCC"/>
                </a:solidFill>
                <a:latin typeface="Georgia"/>
                <a:ea typeface="Georgia"/>
                <a:cs typeface="Georgia"/>
                <a:sym typeface="Georgia"/>
              </a:rPr>
              <a:t>London in the Pandemic Era:</a:t>
            </a:r>
            <a:endParaRPr sz="3000" b="1" dirty="0">
              <a:solidFill>
                <a:srgbClr val="CCCCCC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CCCCCC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rgbClr val="CCCCCC"/>
                </a:solidFill>
                <a:latin typeface="Georgia"/>
                <a:ea typeface="Georgia"/>
                <a:cs typeface="Georgia"/>
                <a:sym typeface="Georgia"/>
              </a:rPr>
              <a:t>Consequences and Implications of COVID-19</a:t>
            </a:r>
            <a:endParaRPr sz="2200" dirty="0">
              <a:solidFill>
                <a:srgbClr val="CCCCCC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200" dirty="0">
              <a:solidFill>
                <a:srgbClr val="CCCCCC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CCCCCC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dirty="0">
              <a:solidFill>
                <a:srgbClr val="CCCCCC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46675" y="4844150"/>
            <a:ext cx="1873800" cy="23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rgbClr val="CCCCCC"/>
                </a:solidFill>
              </a:rPr>
              <a:t>Prepared for Enders Analysis</a:t>
            </a:r>
            <a:endParaRPr sz="800"/>
          </a:p>
        </p:txBody>
      </p:sp>
      <p:sp>
        <p:nvSpPr>
          <p:cNvPr id="57" name="Google Shape;57;p13"/>
          <p:cNvSpPr txBox="1"/>
          <p:nvPr/>
        </p:nvSpPr>
        <p:spPr>
          <a:xfrm>
            <a:off x="668025" y="3806875"/>
            <a:ext cx="2581500" cy="34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CCCCCC"/>
                </a:solidFill>
              </a:rPr>
              <a:t>Caroline Cullinan &amp; Leonardo Nicoletti</a:t>
            </a:r>
            <a:endParaRPr sz="100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B22A362-8BE4-4C01-B10F-6F48CAF3B5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</a:t>
            </a:fld>
            <a:endParaRPr lang="e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, histogram&#10;&#10;Description automatically generated">
            <a:extLst>
              <a:ext uri="{FF2B5EF4-FFF2-40B4-BE49-F238E27FC236}">
                <a16:creationId xmlns:a16="http://schemas.microsoft.com/office/drawing/2014/main" id="{EDB15249-B818-449D-A9DF-682C75688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182" y="0"/>
            <a:ext cx="8303602" cy="51435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CBA5C-3573-4987-97A4-A216DA17E75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503803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/>
        </p:nvSpPr>
        <p:spPr>
          <a:xfrm>
            <a:off x="864067" y="2156239"/>
            <a:ext cx="7415866" cy="729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2200" dirty="0">
                <a:solidFill>
                  <a:srgbClr val="CCCCCC"/>
                </a:solidFill>
              </a:rPr>
              <a:t>Disaggregating London: COVID-19 &amp; Mobility by Borough</a:t>
            </a:r>
            <a:endParaRPr sz="2200" dirty="0">
              <a:solidFill>
                <a:srgbClr val="CCCCCC"/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520903-AA3D-471E-A216-E8BB7643150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865ED651-50E4-4B0F-9C02-0A219F4543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54" y="243167"/>
            <a:ext cx="4076371" cy="4521665"/>
          </a:xfrm>
          <a:prstGeom prst="rect">
            <a:avLst/>
          </a:prstGeom>
        </p:spPr>
      </p:pic>
      <p:sp>
        <p:nvSpPr>
          <p:cNvPr id="4" name="Google Shape;63;p14">
            <a:extLst>
              <a:ext uri="{FF2B5EF4-FFF2-40B4-BE49-F238E27FC236}">
                <a16:creationId xmlns:a16="http://schemas.microsoft.com/office/drawing/2014/main" id="{4B313D01-625C-460F-B9E2-3DC64D024FCD}"/>
              </a:ext>
            </a:extLst>
          </p:cNvPr>
          <p:cNvSpPr txBox="1"/>
          <p:nvPr/>
        </p:nvSpPr>
        <p:spPr>
          <a:xfrm>
            <a:off x="4803377" y="243167"/>
            <a:ext cx="3976451" cy="5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dirty="0">
                <a:solidFill>
                  <a:srgbClr val="434343"/>
                </a:solidFill>
              </a:rPr>
              <a:t>COVID-19 Cases per Borough</a:t>
            </a:r>
            <a:endParaRPr dirty="0">
              <a:solidFill>
                <a:srgbClr val="434343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9D8A5B-A1F4-4EC9-8310-F0680B3359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815343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9BEE718-D39F-4632-ABE2-ADE4FE4A0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604" y="243167"/>
            <a:ext cx="4231142" cy="4578002"/>
          </a:xfrm>
          <a:prstGeom prst="rect">
            <a:avLst/>
          </a:prstGeom>
        </p:spPr>
      </p:pic>
      <p:sp>
        <p:nvSpPr>
          <p:cNvPr id="4" name="Google Shape;63;p14">
            <a:extLst>
              <a:ext uri="{FF2B5EF4-FFF2-40B4-BE49-F238E27FC236}">
                <a16:creationId xmlns:a16="http://schemas.microsoft.com/office/drawing/2014/main" id="{3B859D2B-F62E-4AE1-9543-57B9378B621F}"/>
              </a:ext>
            </a:extLst>
          </p:cNvPr>
          <p:cNvSpPr txBox="1"/>
          <p:nvPr/>
        </p:nvSpPr>
        <p:spPr>
          <a:xfrm>
            <a:off x="264254" y="243166"/>
            <a:ext cx="3976451" cy="776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 dirty="0">
                <a:solidFill>
                  <a:srgbClr val="434343"/>
                </a:solidFill>
              </a:rPr>
              <a:t>Drop in Aggregated Mobility per Borough</a:t>
            </a:r>
            <a:endParaRPr dirty="0">
              <a:solidFill>
                <a:srgbClr val="434343"/>
              </a:solidFill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662F17A-2AF7-4CD1-9A90-C34B859C3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604" y="266388"/>
            <a:ext cx="4160762" cy="461072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FA9DD-04E1-4F9E-8460-592DC0132C4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64843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9BEE718-D39F-4632-ABE2-ADE4FE4A0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604" y="243167"/>
            <a:ext cx="4231142" cy="4578002"/>
          </a:xfrm>
          <a:prstGeom prst="rect">
            <a:avLst/>
          </a:prstGeom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662F17A-2AF7-4CD1-9A90-C34B859C34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604" y="266388"/>
            <a:ext cx="4160762" cy="4610724"/>
          </a:xfrm>
          <a:prstGeom prst="rect">
            <a:avLst/>
          </a:prstGeom>
        </p:spPr>
      </p:pic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01193489-651D-42F9-89B7-70FD7029FB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54" y="243167"/>
            <a:ext cx="4076371" cy="4521665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44168A-BD91-436D-803F-0FCA253C58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58046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/>
        </p:nvSpPr>
        <p:spPr>
          <a:xfrm>
            <a:off x="864067" y="2144045"/>
            <a:ext cx="7415866" cy="855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2200" dirty="0">
                <a:solidFill>
                  <a:srgbClr val="CCCCCC"/>
                </a:solidFill>
              </a:rPr>
              <a:t>Disaggregating Mobility in London: Identifying Major Shifts in Urban Lifestyles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7ECF1E-B0C5-4E2E-80B1-3D936F0A453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38179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24AE37F8-5EAE-45C4-A640-95085D1D1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67" y="0"/>
            <a:ext cx="8337066" cy="51435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D28A9-3E94-4FA6-B6D8-E4A7899B7F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751689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DEFD8CEC-3951-41BF-A8DD-54EE4684E1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313" y="0"/>
            <a:ext cx="8343373" cy="51435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F3B65D-E8A3-4EF1-B996-5DE4E60CFCB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39071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0F53435D-D7E1-4321-8F09-9E5BAB7674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226" y="0"/>
            <a:ext cx="8323548" cy="5143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7B65D9-F114-4DC8-B63F-DD856209E4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891697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/>
        </p:nvSpPr>
        <p:spPr>
          <a:xfrm>
            <a:off x="864067" y="2131657"/>
            <a:ext cx="7415866" cy="8801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2200" dirty="0">
                <a:solidFill>
                  <a:srgbClr val="CCCCCC"/>
                </a:solidFill>
              </a:rPr>
              <a:t>The Impact of Reduced Mobility: London CBD as a Case Study</a:t>
            </a:r>
            <a:endParaRPr lang="en-GB" sz="2200" dirty="0">
              <a:solidFill>
                <a:srgbClr val="434343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endParaRPr lang="en" sz="2200" dirty="0">
              <a:solidFill>
                <a:srgbClr val="CCCCCC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ED1A448-C074-47FD-9269-37020AD097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89447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7725" y="152400"/>
            <a:ext cx="4091743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85380" y="42530"/>
            <a:ext cx="3600000" cy="5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rgbClr val="434343"/>
                </a:solidFill>
              </a:rPr>
              <a:t>Overview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0" y="448837"/>
            <a:ext cx="4266300" cy="4542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endParaRPr lang="en" dirty="0">
              <a:solidFill>
                <a:srgbClr val="434343"/>
              </a:solidFill>
            </a:endParaRPr>
          </a:p>
          <a:p>
            <a:pPr marL="457200" indent="-323850">
              <a:lnSpc>
                <a:spcPct val="115000"/>
              </a:lnSpc>
              <a:buClr>
                <a:srgbClr val="434343"/>
              </a:buClr>
              <a:buSzPts val="1500"/>
              <a:buFont typeface="Arial"/>
              <a:buChar char="●"/>
            </a:pPr>
            <a:r>
              <a:rPr lang="en-GB" dirty="0">
                <a:solidFill>
                  <a:srgbClr val="434343"/>
                </a:solidFill>
              </a:rPr>
              <a:t>Methodology &amp; Concepts</a:t>
            </a:r>
          </a:p>
          <a:p>
            <a:pPr marL="13335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</a:pPr>
            <a:endParaRPr lang="en" dirty="0">
              <a:solidFill>
                <a:srgbClr val="434343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" dirty="0">
                <a:solidFill>
                  <a:srgbClr val="434343"/>
                </a:solidFill>
              </a:rPr>
              <a:t>An Introduction to COVID-19 and Mobility in London, UK: Setting the Scene</a:t>
            </a:r>
            <a:endParaRPr dirty="0">
              <a:solidFill>
                <a:srgbClr val="434343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" dirty="0">
                <a:solidFill>
                  <a:srgbClr val="434343"/>
                </a:solidFill>
              </a:rPr>
              <a:t>Disaggregating London: COVID-19 &amp; Mobility by Borough</a:t>
            </a:r>
            <a:endParaRPr dirty="0">
              <a:solidFill>
                <a:srgbClr val="434343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" dirty="0">
                <a:solidFill>
                  <a:srgbClr val="434343"/>
                </a:solidFill>
              </a:rPr>
              <a:t>Disaggregating Mobility in London: Identifying Major Shifts in Urban Lifestyles</a:t>
            </a:r>
            <a:endParaRPr dirty="0">
              <a:solidFill>
                <a:srgbClr val="434343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" dirty="0">
                <a:solidFill>
                  <a:srgbClr val="434343"/>
                </a:solidFill>
              </a:rPr>
              <a:t>The Impact of Reduced Mobility: London CBD As A Case Study</a:t>
            </a:r>
            <a:endParaRPr dirty="0">
              <a:solidFill>
                <a:srgbClr val="434343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endParaRPr dirty="0">
              <a:solidFill>
                <a:srgbClr val="434343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500"/>
              <a:buChar char="●"/>
            </a:pPr>
            <a:r>
              <a:rPr lang="en" dirty="0">
                <a:solidFill>
                  <a:srgbClr val="434343"/>
                </a:solidFill>
              </a:rPr>
              <a:t> How Does London Compare?</a:t>
            </a:r>
          </a:p>
          <a:p>
            <a:pPr marL="133350" lvl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500"/>
            </a:pPr>
            <a:endParaRPr lang="en" dirty="0">
              <a:solidFill>
                <a:srgbClr val="434343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1EDE497-03DD-4A15-BCC7-480599314F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88652BD9-F917-498D-9D06-68B4E6F351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644" y="0"/>
            <a:ext cx="8396712" cy="51435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D1E617-8908-4CA0-A360-A308900651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028541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0FDB0EAB-A4D6-4548-A580-5BC857C270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300" y="0"/>
            <a:ext cx="8405399" cy="5143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2C809C-F452-400B-B030-661FE242104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369687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49768BB1-ED35-4CDF-BC57-70F0218928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928" y="0"/>
            <a:ext cx="8270143" cy="51435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9A931-62C6-44A1-B3BD-5C715B8759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30497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BBF678F7-C870-47F7-9147-B4D73C08F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619" y="0"/>
            <a:ext cx="8300759" cy="5143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6E4488-CFE3-4BEE-A75B-359D739F8C3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039711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/>
        </p:nvSpPr>
        <p:spPr>
          <a:xfrm>
            <a:off x="864067" y="2292995"/>
            <a:ext cx="7415866" cy="5575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lang="en" sz="2200" dirty="0">
                <a:solidFill>
                  <a:srgbClr val="CCCCCC"/>
                </a:solidFill>
              </a:rPr>
              <a:t>How Does London Compare?</a:t>
            </a:r>
            <a:endParaRPr lang="en-GB" sz="2200" dirty="0">
              <a:solidFill>
                <a:srgbClr val="434343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endParaRPr lang="en" sz="2200" dirty="0">
              <a:solidFill>
                <a:srgbClr val="CCCCCC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806378E-5A34-4DCA-B709-A8EB395EB5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2597889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669085B6-745F-481A-8F08-685470337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183" y="0"/>
            <a:ext cx="8355633" cy="51435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E3ED8B-2F82-4CB3-9285-70722EF0CC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7736313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FD0C9188-57A4-48C7-8AF1-33B30AD93B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286" y="0"/>
            <a:ext cx="8339428" cy="5143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B878D7-A18D-4686-81AA-81205B939E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504246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/>
          <p:nvPr/>
        </p:nvSpPr>
        <p:spPr>
          <a:xfrm>
            <a:off x="2278050" y="1492250"/>
            <a:ext cx="4587900" cy="119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500">
                <a:solidFill>
                  <a:srgbClr val="D9D9D9"/>
                </a:solidFill>
              </a:rPr>
              <a:t>Thank You</a:t>
            </a:r>
            <a:endParaRPr sz="6500">
              <a:solidFill>
                <a:srgbClr val="D9D9D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None/>
            </a:pPr>
            <a:endParaRPr sz="2200">
              <a:solidFill>
                <a:srgbClr val="D9D9D9"/>
              </a:solidFill>
            </a:endParaRPr>
          </a:p>
        </p:txBody>
      </p:sp>
      <p:sp>
        <p:nvSpPr>
          <p:cNvPr id="110" name="Google Shape;110;p23"/>
          <p:cNvSpPr txBox="1"/>
          <p:nvPr/>
        </p:nvSpPr>
        <p:spPr>
          <a:xfrm>
            <a:off x="1223175" y="3492500"/>
            <a:ext cx="3014700" cy="12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9D9D9"/>
                </a:solidFill>
              </a:rPr>
              <a:t>Caroline Cullinan</a:t>
            </a:r>
            <a:endParaRPr sz="1600">
              <a:solidFill>
                <a:srgbClr val="D9D9D9"/>
              </a:solidFill>
            </a:endParaRPr>
          </a:p>
          <a:p>
            <a:pPr marL="0" lvl="0" indent="0" algn="r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D9D9D9"/>
                </a:solidFill>
              </a:rPr>
              <a:t>c.g.cullinan@student.tudelft.nl</a:t>
            </a:r>
            <a:endParaRPr sz="1600">
              <a:solidFill>
                <a:srgbClr val="D9D9D9"/>
              </a:solidFill>
            </a:endParaRPr>
          </a:p>
        </p:txBody>
      </p:sp>
      <p:sp>
        <p:nvSpPr>
          <p:cNvPr id="111" name="Google Shape;111;p23"/>
          <p:cNvSpPr txBox="1"/>
          <p:nvPr/>
        </p:nvSpPr>
        <p:spPr>
          <a:xfrm>
            <a:off x="4906125" y="3492500"/>
            <a:ext cx="3014700" cy="12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D9D9D9"/>
                </a:solidFill>
              </a:rPr>
              <a:t>Leonardo Nicoletti</a:t>
            </a:r>
            <a:endParaRPr sz="1600">
              <a:solidFill>
                <a:srgbClr val="D9D9D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None/>
            </a:pPr>
            <a:r>
              <a:rPr lang="en" sz="1600">
                <a:solidFill>
                  <a:srgbClr val="D9D9D9"/>
                </a:solidFill>
              </a:rPr>
              <a:t>l.a.nicoletti@student.tudelft.nl</a:t>
            </a:r>
            <a:endParaRPr sz="1600">
              <a:solidFill>
                <a:srgbClr val="D9D9D9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13F85EC-9CFB-4D54-BFEA-480A336EA3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/>
        </p:nvSpPr>
        <p:spPr>
          <a:xfrm>
            <a:off x="503305" y="2147850"/>
            <a:ext cx="8137390" cy="8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400"/>
              </a:spcAft>
            </a:pPr>
            <a:r>
              <a:rPr lang="en-GB" sz="2400">
                <a:solidFill>
                  <a:srgbClr val="CCCCCC"/>
                </a:solidFill>
              </a:rPr>
              <a:t>Methodology &amp; Concepts</a:t>
            </a:r>
            <a:endParaRPr lang="en-GB" sz="2400" dirty="0">
              <a:solidFill>
                <a:srgbClr val="434343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endParaRPr sz="2200" dirty="0">
              <a:solidFill>
                <a:srgbClr val="CCCCCC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EB89224-ECE6-4A43-9242-1A68E19C03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545909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A26F6E8-9EAA-48D5-B3C0-C0F607D45E99}"/>
              </a:ext>
            </a:extLst>
          </p:cNvPr>
          <p:cNvSpPr txBox="1">
            <a:spLocks/>
          </p:cNvSpPr>
          <p:nvPr/>
        </p:nvSpPr>
        <p:spPr>
          <a:xfrm>
            <a:off x="0" y="19936"/>
            <a:ext cx="9143999" cy="51036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lnSpc>
                <a:spcPct val="100000"/>
              </a:lnSpc>
              <a:buNone/>
            </a:pPr>
            <a:r>
              <a:rPr lang="en-GB" sz="1400" u="sng" dirty="0"/>
              <a:t>Data</a:t>
            </a:r>
          </a:p>
          <a:p>
            <a:pPr marL="114300" indent="0">
              <a:lnSpc>
                <a:spcPct val="100000"/>
              </a:lnSpc>
              <a:buNone/>
            </a:pPr>
            <a:endParaRPr lang="en-GB" sz="1400" b="1" dirty="0"/>
          </a:p>
          <a:p>
            <a:pPr marL="114300" indent="0">
              <a:lnSpc>
                <a:spcPct val="100000"/>
              </a:lnSpc>
              <a:buNone/>
            </a:pPr>
            <a:r>
              <a:rPr lang="en-GB" sz="1000" b="1" dirty="0"/>
              <a:t>1. The Health Foundation COVID-19 Policy Tracker</a:t>
            </a:r>
            <a:r>
              <a:rPr lang="en-GB" sz="1000" dirty="0"/>
              <a:t>: Timeline of national policy and health system responses to COVID-19 in England</a:t>
            </a:r>
          </a:p>
          <a:p>
            <a:pPr marL="114300" indent="0">
              <a:lnSpc>
                <a:spcPct val="100000"/>
              </a:lnSpc>
              <a:buNone/>
            </a:pPr>
            <a:endParaRPr lang="en-GB" sz="1000" b="1" dirty="0"/>
          </a:p>
          <a:p>
            <a:pPr marL="114300" indent="0">
              <a:lnSpc>
                <a:spcPct val="100000"/>
              </a:lnSpc>
              <a:buNone/>
            </a:pPr>
            <a:r>
              <a:rPr lang="en-GB" sz="1000" b="1" dirty="0"/>
              <a:t>2. Greater London Authority Coronavirus (COVID-19) Cases</a:t>
            </a:r>
            <a:r>
              <a:rPr lang="en-GB" sz="1000" dirty="0"/>
              <a:t>: Public Health England (PHE) daily updated data on confirmed COVID-19 cases</a:t>
            </a:r>
          </a:p>
          <a:p>
            <a:pPr marL="114300" indent="0">
              <a:lnSpc>
                <a:spcPct val="100000"/>
              </a:lnSpc>
              <a:buNone/>
            </a:pPr>
            <a:endParaRPr lang="en-GB" sz="1000" b="1" dirty="0"/>
          </a:p>
          <a:p>
            <a:pPr marL="114300" indent="0">
              <a:lnSpc>
                <a:spcPct val="100000"/>
              </a:lnSpc>
              <a:buNone/>
            </a:pPr>
            <a:r>
              <a:rPr lang="en-GB" sz="1000" b="1" dirty="0"/>
              <a:t>3. Google COVID-19 Community Mobility Reports</a:t>
            </a:r>
            <a:r>
              <a:rPr lang="en-GB" sz="1000" dirty="0"/>
              <a:t>: A record of movement trends over time by geography for different categories of places</a:t>
            </a:r>
          </a:p>
          <a:p>
            <a:pPr lvl="2">
              <a:lnSpc>
                <a:spcPct val="100000"/>
              </a:lnSpc>
            </a:pPr>
            <a:r>
              <a:rPr lang="en-GB" sz="1000" dirty="0"/>
              <a:t>Retail &amp; Recreation</a:t>
            </a:r>
          </a:p>
          <a:p>
            <a:pPr lvl="2">
              <a:lnSpc>
                <a:spcPct val="100000"/>
              </a:lnSpc>
            </a:pPr>
            <a:r>
              <a:rPr lang="en-GB" sz="1000" dirty="0"/>
              <a:t>Essential Services</a:t>
            </a:r>
          </a:p>
          <a:p>
            <a:pPr lvl="2">
              <a:lnSpc>
                <a:spcPct val="100000"/>
              </a:lnSpc>
            </a:pPr>
            <a:r>
              <a:rPr lang="en-GB" sz="1000" dirty="0"/>
              <a:t>Workplaces</a:t>
            </a:r>
          </a:p>
          <a:p>
            <a:pPr lvl="2">
              <a:lnSpc>
                <a:spcPct val="100000"/>
              </a:lnSpc>
            </a:pPr>
            <a:r>
              <a:rPr lang="en-GB" sz="1000" dirty="0"/>
              <a:t>Residential Areas</a:t>
            </a:r>
          </a:p>
          <a:p>
            <a:pPr lvl="2">
              <a:lnSpc>
                <a:spcPct val="100000"/>
              </a:lnSpc>
            </a:pPr>
            <a:r>
              <a:rPr lang="en-GB" sz="1000" dirty="0"/>
              <a:t>Public Transportation </a:t>
            </a:r>
          </a:p>
          <a:p>
            <a:pPr lvl="1">
              <a:lnSpc>
                <a:spcPct val="100000"/>
              </a:lnSpc>
            </a:pPr>
            <a:r>
              <a:rPr lang="en-GB" sz="1000" dirty="0"/>
              <a:t>Data shows how visitation to different categories of place have changed when compared to the </a:t>
            </a:r>
            <a:r>
              <a:rPr lang="en-GB" sz="1000" b="1" dirty="0"/>
              <a:t>baseline </a:t>
            </a:r>
            <a:r>
              <a:rPr lang="en-GB" sz="1000" dirty="0"/>
              <a:t>days</a:t>
            </a:r>
            <a:endParaRPr lang="en-GB" b="1" dirty="0"/>
          </a:p>
          <a:p>
            <a:pPr marL="114300" indent="0">
              <a:lnSpc>
                <a:spcPct val="100000"/>
              </a:lnSpc>
              <a:buNone/>
            </a:pPr>
            <a:endParaRPr lang="en-GB" sz="1400" dirty="0"/>
          </a:p>
          <a:p>
            <a:pPr marL="114300" indent="0">
              <a:lnSpc>
                <a:spcPct val="100000"/>
              </a:lnSpc>
              <a:buNone/>
            </a:pPr>
            <a:r>
              <a:rPr lang="en-GB" sz="1400" u="sng" dirty="0"/>
              <a:t>Baseline</a:t>
            </a:r>
          </a:p>
          <a:p>
            <a:pPr lvl="1">
              <a:lnSpc>
                <a:spcPct val="100000"/>
              </a:lnSpc>
            </a:pPr>
            <a:r>
              <a:rPr lang="en-GB" sz="1000" dirty="0"/>
              <a:t>Calculated per day (i.e. Monday, Tuesday Wednesday, etc.)</a:t>
            </a:r>
          </a:p>
          <a:p>
            <a:pPr lvl="1">
              <a:lnSpc>
                <a:spcPct val="100000"/>
              </a:lnSpc>
            </a:pPr>
            <a:r>
              <a:rPr lang="en-GB" sz="1000" dirty="0">
                <a:solidFill>
                  <a:srgbClr val="3C4043"/>
                </a:solidFill>
                <a:latin typeface="Roboto"/>
              </a:rPr>
              <a:t>R</a:t>
            </a:r>
            <a:r>
              <a:rPr lang="en-GB" sz="1000" b="0" i="0" dirty="0">
                <a:solidFill>
                  <a:srgbClr val="3C4043"/>
                </a:solidFill>
                <a:effectLst/>
                <a:latin typeface="Roboto"/>
              </a:rPr>
              <a:t>epresent a </a:t>
            </a:r>
            <a:r>
              <a:rPr lang="en-GB" sz="1000" b="0" i="1" dirty="0">
                <a:solidFill>
                  <a:srgbClr val="3C4043"/>
                </a:solidFill>
                <a:effectLst/>
                <a:latin typeface="Roboto"/>
              </a:rPr>
              <a:t>normal</a:t>
            </a:r>
            <a:r>
              <a:rPr lang="en-GB" sz="1000" b="0" i="0" dirty="0">
                <a:solidFill>
                  <a:srgbClr val="3C4043"/>
                </a:solidFill>
                <a:effectLst/>
                <a:latin typeface="Roboto"/>
              </a:rPr>
              <a:t> value for that day of the week</a:t>
            </a:r>
          </a:p>
          <a:p>
            <a:pPr lvl="1">
              <a:lnSpc>
                <a:spcPct val="100000"/>
              </a:lnSpc>
            </a:pPr>
            <a:r>
              <a:rPr lang="en-GB" sz="1000" b="0" i="0" dirty="0">
                <a:solidFill>
                  <a:srgbClr val="3C4043"/>
                </a:solidFill>
                <a:effectLst/>
                <a:latin typeface="Roboto"/>
              </a:rPr>
              <a:t>Median value from the 5‑week period</a:t>
            </a:r>
            <a:endParaRPr lang="en-GB" sz="1000" dirty="0"/>
          </a:p>
          <a:p>
            <a:pPr lvl="1">
              <a:lnSpc>
                <a:spcPct val="100000"/>
              </a:lnSpc>
            </a:pPr>
            <a:endParaRPr lang="en-GB" dirty="0"/>
          </a:p>
          <a:p>
            <a:pPr marL="114300" indent="0">
              <a:lnSpc>
                <a:spcPct val="100000"/>
              </a:lnSpc>
              <a:buFont typeface="Arial"/>
              <a:buNone/>
            </a:pPr>
            <a:endParaRPr lang="en-GB" dirty="0"/>
          </a:p>
          <a:p>
            <a:pPr>
              <a:lnSpc>
                <a:spcPct val="100000"/>
              </a:lnSpc>
            </a:pPr>
            <a:endParaRPr lang="LID4096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41F09-B0FA-4C52-BB9F-DF5AA62B63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86753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3334633-0389-478E-B841-5F1387FAA4EA}"/>
              </a:ext>
            </a:extLst>
          </p:cNvPr>
          <p:cNvSpPr/>
          <p:nvPr/>
        </p:nvSpPr>
        <p:spPr>
          <a:xfrm>
            <a:off x="4571039" y="-1"/>
            <a:ext cx="4567645" cy="51435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720009C-7650-458E-B9E2-8D902220DD33}"/>
              </a:ext>
            </a:extLst>
          </p:cNvPr>
          <p:cNvSpPr/>
          <p:nvPr/>
        </p:nvSpPr>
        <p:spPr>
          <a:xfrm>
            <a:off x="4355" y="0"/>
            <a:ext cx="4567645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LID4096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A26F6E8-9EAA-48D5-B3C0-C0F607D45E99}"/>
              </a:ext>
            </a:extLst>
          </p:cNvPr>
          <p:cNvSpPr txBox="1">
            <a:spLocks/>
          </p:cNvSpPr>
          <p:nvPr/>
        </p:nvSpPr>
        <p:spPr>
          <a:xfrm>
            <a:off x="397192" y="616170"/>
            <a:ext cx="3817088" cy="3977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 algn="ctr">
              <a:lnSpc>
                <a:spcPct val="100000"/>
              </a:lnSpc>
              <a:buNone/>
            </a:pPr>
            <a:r>
              <a:rPr lang="en-GB" sz="1600" b="1" dirty="0"/>
              <a:t>Disaggregated Mobility</a:t>
            </a:r>
          </a:p>
          <a:p>
            <a:pPr marL="114300" indent="0">
              <a:lnSpc>
                <a:spcPct val="100000"/>
              </a:lnSpc>
              <a:buNone/>
            </a:pPr>
            <a:endParaRPr lang="en-GB" sz="1600" dirty="0"/>
          </a:p>
          <a:p>
            <a:pPr marL="114300" indent="0">
              <a:lnSpc>
                <a:spcPct val="100000"/>
              </a:lnSpc>
              <a:buNone/>
            </a:pPr>
            <a:endParaRPr lang="en-GB" sz="1600" dirty="0"/>
          </a:p>
          <a:p>
            <a:pPr marL="114300" indent="0">
              <a:lnSpc>
                <a:spcPct val="100000"/>
              </a:lnSpc>
              <a:buNone/>
            </a:pPr>
            <a:endParaRPr lang="en-GB" sz="1600" dirty="0"/>
          </a:p>
          <a:p>
            <a:pPr marL="114300" indent="0" algn="ctr">
              <a:lnSpc>
                <a:spcPct val="100000"/>
              </a:lnSpc>
              <a:buNone/>
            </a:pPr>
            <a:r>
              <a:rPr lang="en-GB" sz="1200" dirty="0"/>
              <a:t>Daily deviation from baseline activity for each category of mobility</a:t>
            </a:r>
            <a:endParaRPr lang="en-GB" sz="1200" b="1" dirty="0"/>
          </a:p>
          <a:p>
            <a:pPr lvl="2">
              <a:lnSpc>
                <a:spcPct val="100000"/>
              </a:lnSpc>
            </a:pPr>
            <a:r>
              <a:rPr lang="en-GB" sz="1200" dirty="0"/>
              <a:t>Retail &amp; Recreation</a:t>
            </a:r>
          </a:p>
          <a:p>
            <a:pPr lvl="2">
              <a:lnSpc>
                <a:spcPct val="100000"/>
              </a:lnSpc>
            </a:pPr>
            <a:r>
              <a:rPr lang="en-GB" sz="1200" dirty="0"/>
              <a:t>Essential Services</a:t>
            </a:r>
          </a:p>
          <a:p>
            <a:pPr lvl="2">
              <a:lnSpc>
                <a:spcPct val="100000"/>
              </a:lnSpc>
            </a:pPr>
            <a:r>
              <a:rPr lang="en-GB" sz="1200" dirty="0"/>
              <a:t>Workplaces</a:t>
            </a:r>
          </a:p>
          <a:p>
            <a:pPr lvl="2">
              <a:lnSpc>
                <a:spcPct val="100000"/>
              </a:lnSpc>
            </a:pPr>
            <a:r>
              <a:rPr lang="en-GB" sz="1200" dirty="0"/>
              <a:t>Residential Areas</a:t>
            </a:r>
          </a:p>
          <a:p>
            <a:pPr lvl="2">
              <a:lnSpc>
                <a:spcPct val="100000"/>
              </a:lnSpc>
            </a:pPr>
            <a:r>
              <a:rPr lang="en-GB" sz="1200" dirty="0"/>
              <a:t>Public Transportation </a:t>
            </a:r>
          </a:p>
          <a:p>
            <a:pPr marL="596900" lvl="1" indent="0">
              <a:buNone/>
            </a:pPr>
            <a:endParaRPr lang="en-GB" dirty="0"/>
          </a:p>
          <a:p>
            <a:pPr marL="114300" indent="0">
              <a:lnSpc>
                <a:spcPct val="100000"/>
              </a:lnSpc>
              <a:buFont typeface="Arial"/>
              <a:buNone/>
            </a:pPr>
            <a:endParaRPr lang="en-GB" dirty="0"/>
          </a:p>
          <a:p>
            <a:pPr>
              <a:lnSpc>
                <a:spcPct val="100000"/>
              </a:lnSpc>
            </a:pPr>
            <a:endParaRPr lang="LID4096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41F09-B0FA-4C52-BB9F-DF5AA62B63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11B1EC2-7E71-4ED8-8391-FB0ED649EFFA}"/>
              </a:ext>
            </a:extLst>
          </p:cNvPr>
          <p:cNvSpPr txBox="1">
            <a:spLocks/>
          </p:cNvSpPr>
          <p:nvPr/>
        </p:nvSpPr>
        <p:spPr>
          <a:xfrm>
            <a:off x="4929720" y="616170"/>
            <a:ext cx="3817088" cy="3911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 algn="ctr">
              <a:lnSpc>
                <a:spcPct val="100000"/>
              </a:lnSpc>
              <a:buNone/>
            </a:pPr>
            <a:r>
              <a:rPr lang="en-GB" sz="1600" b="1" dirty="0"/>
              <a:t>Aggregated Mobility</a:t>
            </a:r>
          </a:p>
          <a:p>
            <a:pPr marL="114300" indent="0">
              <a:lnSpc>
                <a:spcPct val="100000"/>
              </a:lnSpc>
              <a:buNone/>
            </a:pPr>
            <a:endParaRPr lang="en-GB" sz="1600" dirty="0"/>
          </a:p>
          <a:p>
            <a:pPr marL="114300" indent="0">
              <a:lnSpc>
                <a:spcPct val="100000"/>
              </a:lnSpc>
              <a:buNone/>
            </a:pPr>
            <a:endParaRPr lang="en-GB" sz="1600" dirty="0"/>
          </a:p>
          <a:p>
            <a:pPr marL="114300" indent="0">
              <a:lnSpc>
                <a:spcPct val="100000"/>
              </a:lnSpc>
              <a:buNone/>
            </a:pPr>
            <a:endParaRPr lang="en-GB" sz="1600" dirty="0"/>
          </a:p>
          <a:p>
            <a:pPr marL="114300" indent="0" algn="ctr">
              <a:buNone/>
            </a:pPr>
            <a:r>
              <a:rPr lang="en-GB" sz="1200" dirty="0"/>
              <a:t>Calculated mean of  the following mobility categories</a:t>
            </a:r>
          </a:p>
          <a:p>
            <a:pPr lvl="2">
              <a:lnSpc>
                <a:spcPct val="100000"/>
              </a:lnSpc>
            </a:pPr>
            <a:r>
              <a:rPr lang="en-GB" sz="1200" dirty="0"/>
              <a:t>Retail &amp; Recreation</a:t>
            </a:r>
          </a:p>
          <a:p>
            <a:pPr lvl="2">
              <a:lnSpc>
                <a:spcPct val="100000"/>
              </a:lnSpc>
            </a:pPr>
            <a:r>
              <a:rPr lang="en-GB" sz="1200" dirty="0"/>
              <a:t>Essential Services</a:t>
            </a:r>
          </a:p>
          <a:p>
            <a:pPr lvl="2">
              <a:lnSpc>
                <a:spcPct val="100000"/>
              </a:lnSpc>
            </a:pPr>
            <a:r>
              <a:rPr lang="en-GB" sz="1200" dirty="0"/>
              <a:t>Workplaces</a:t>
            </a:r>
          </a:p>
          <a:p>
            <a:pPr lvl="2">
              <a:lnSpc>
                <a:spcPct val="100000"/>
              </a:lnSpc>
            </a:pPr>
            <a:r>
              <a:rPr lang="en-GB" sz="1200" dirty="0"/>
              <a:t>Public Transportation </a:t>
            </a:r>
          </a:p>
          <a:p>
            <a:pPr marL="596900" lvl="1" indent="0">
              <a:buNone/>
            </a:pPr>
            <a:endParaRPr lang="en-GB" dirty="0"/>
          </a:p>
          <a:p>
            <a:pPr marL="114300" indent="0">
              <a:lnSpc>
                <a:spcPct val="100000"/>
              </a:lnSpc>
              <a:buFont typeface="Arial"/>
              <a:buNone/>
            </a:pPr>
            <a:endParaRPr lang="en-GB" dirty="0"/>
          </a:p>
          <a:p>
            <a:pPr>
              <a:lnSpc>
                <a:spcPct val="100000"/>
              </a:lnSpc>
            </a:pPr>
            <a:endParaRPr lang="LID4096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A734FB8-169E-4181-946D-93A2798CC6F6}"/>
              </a:ext>
            </a:extLst>
          </p:cNvPr>
          <p:cNvCxnSpPr/>
          <p:nvPr/>
        </p:nvCxnSpPr>
        <p:spPr>
          <a:xfrm>
            <a:off x="4571039" y="-1"/>
            <a:ext cx="0" cy="5143501"/>
          </a:xfrm>
          <a:prstGeom prst="line">
            <a:avLst/>
          </a:prstGeom>
          <a:ln w="19050">
            <a:solidFill>
              <a:srgbClr val="07070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6029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0A26F6E8-9EAA-48D5-B3C0-C0F607D45E99}"/>
              </a:ext>
            </a:extLst>
          </p:cNvPr>
          <p:cNvSpPr txBox="1">
            <a:spLocks/>
          </p:cNvSpPr>
          <p:nvPr/>
        </p:nvSpPr>
        <p:spPr>
          <a:xfrm>
            <a:off x="484576" y="1131204"/>
            <a:ext cx="6535233" cy="17880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00000"/>
              </a:lnSpc>
            </a:pPr>
            <a:r>
              <a:rPr lang="en-GB" sz="1600" dirty="0"/>
              <a:t>City of London is considered to be its own “borough” for better transparency as to how COVID-19 has impacted London’s economic driver</a:t>
            </a:r>
            <a:endParaRPr lang="en-GB" sz="1200" b="1" dirty="0"/>
          </a:p>
          <a:p>
            <a:pPr marL="596900" lvl="1" indent="0">
              <a:lnSpc>
                <a:spcPct val="100000"/>
              </a:lnSpc>
              <a:buNone/>
            </a:pPr>
            <a:endParaRPr lang="en-GB" b="1" dirty="0"/>
          </a:p>
          <a:p>
            <a:pPr>
              <a:lnSpc>
                <a:spcPct val="100000"/>
              </a:lnSpc>
            </a:pPr>
            <a:r>
              <a:rPr lang="en-GB" sz="1600" dirty="0"/>
              <a:t>Removed Weekends (i.e. Saturday, Sunday)</a:t>
            </a:r>
          </a:p>
          <a:p>
            <a:pPr marL="114300" indent="0">
              <a:lnSpc>
                <a:spcPct val="100000"/>
              </a:lnSpc>
              <a:buFont typeface="Arial"/>
              <a:buNone/>
            </a:pPr>
            <a:endParaRPr lang="en-GB" dirty="0"/>
          </a:p>
          <a:p>
            <a:pPr>
              <a:lnSpc>
                <a:spcPct val="100000"/>
              </a:lnSpc>
            </a:pPr>
            <a:endParaRPr lang="LID4096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041F09-B0FA-4C52-BB9F-DF5AA62B63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44321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0707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/>
        </p:nvSpPr>
        <p:spPr>
          <a:xfrm>
            <a:off x="503305" y="2147850"/>
            <a:ext cx="8137390" cy="8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lnSpc>
                <a:spcPct val="115000"/>
              </a:lnSpc>
              <a:spcAft>
                <a:spcPts val="400"/>
              </a:spcAft>
            </a:pPr>
            <a:r>
              <a:rPr lang="en" sz="2200" dirty="0">
                <a:solidFill>
                  <a:srgbClr val="CCCCCC"/>
                </a:solidFill>
              </a:rPr>
              <a:t>An Introduction to COVID-19 and Mobility in London, UK: Setting the Scene</a:t>
            </a:r>
            <a:endParaRPr lang="en-GB" sz="2400" dirty="0">
              <a:solidFill>
                <a:srgbClr val="434343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400"/>
              </a:spcAft>
              <a:buNone/>
            </a:pPr>
            <a:endParaRPr sz="2200" dirty="0">
              <a:solidFill>
                <a:srgbClr val="CCCCCC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FF323D9-1CC7-49A9-9045-4410C4C6DF0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1198235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8E45269F-EB05-40A9-943A-1BC181FF7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182" y="0"/>
            <a:ext cx="8171636" cy="51435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271A86-2A63-4262-9111-6FB9304EB8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line chart, histogram&#10;&#10;Description automatically generated">
            <a:extLst>
              <a:ext uri="{FF2B5EF4-FFF2-40B4-BE49-F238E27FC236}">
                <a16:creationId xmlns:a16="http://schemas.microsoft.com/office/drawing/2014/main" id="{5E5177D0-6493-4EBA-BD16-6442739001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182" y="0"/>
            <a:ext cx="8255618" cy="5143500"/>
          </a:xfrm>
          <a:prstGeom prst="rect">
            <a:avLst/>
          </a:prstGeom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B8E3544-1D67-4B7E-816E-50E7F46158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4185412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</TotalTime>
  <Words>396</Words>
  <Application>Microsoft Office PowerPoint</Application>
  <PresentationFormat>On-screen Show (16:9)</PresentationFormat>
  <Paragraphs>102</Paragraphs>
  <Slides>27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Georgia</vt:lpstr>
      <vt:lpstr>Roboto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Caroline Cullinan</dc:creator>
  <cp:lastModifiedBy>Leonardo Nicoletti</cp:lastModifiedBy>
  <cp:revision>60</cp:revision>
  <dcterms:modified xsi:type="dcterms:W3CDTF">2020-12-15T11:43:26Z</dcterms:modified>
</cp:coreProperties>
</file>